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0" r:id="rId7"/>
    <p:sldId id="267" r:id="rId8"/>
    <p:sldId id="268" r:id="rId9"/>
    <p:sldId id="261" r:id="rId10"/>
    <p:sldId id="262" r:id="rId11"/>
    <p:sldId id="263" r:id="rId12"/>
    <p:sldId id="264" r:id="rId13"/>
    <p:sldId id="265" r:id="rId14"/>
  </p:sldIdLst>
  <p:sldSz cx="18288000" cy="10287000"/>
  <p:notesSz cx="6858000" cy="9144000"/>
  <p:embeddedFontLst>
    <p:embeddedFont>
      <p:font typeface="TDTD평고딕" panose="020B0600000101010101" charset="-127"/>
      <p:regular r:id="rId15"/>
    </p:embeddedFont>
    <p:embeddedFont>
      <p:font typeface="윤고딕" panose="020B0600000101010101" charset="-127"/>
      <p:regular r:id="rId16"/>
    </p:embeddedFont>
    <p:embeddedFont>
      <p:font typeface="윤고딕 Bold" panose="020B0600000101010101" charset="-127"/>
      <p:regular r:id="rId17"/>
    </p:embeddedFont>
    <p:embeddedFont>
      <p:font typeface="윤고딕 Semi-Bold" panose="020B0600000101010101" charset="-127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Lato" panose="020F0502020204030203" pitchFamily="34" charset="0"/>
      <p:regular r:id="rId23"/>
      <p:bold r:id="rId24"/>
      <p:italic r:id="rId25"/>
      <p:boldItalic r:id="rId26"/>
    </p:embeddedFont>
    <p:embeddedFont>
      <p:font typeface="Lato Bold" panose="020F0502020204030203" charset="0"/>
      <p:regular r:id="rId27"/>
    </p:embeddedFont>
    <p:embeddedFont>
      <p:font typeface="Lato Heavy" panose="020B0600000101010101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9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72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svg>
</file>

<file path=ppt/media/image5.jpe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6087317" y="2877171"/>
            <a:ext cx="6113367" cy="688646"/>
            <a:chOff x="0" y="0"/>
            <a:chExt cx="1671873" cy="18833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671873" cy="188330"/>
            </a:xfrm>
            <a:custGeom>
              <a:avLst/>
              <a:gdLst/>
              <a:ahLst/>
              <a:cxnLst/>
              <a:rect l="l" t="t" r="r" b="b"/>
              <a:pathLst>
                <a:path w="1671873" h="188330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37674"/>
                  </a:lnTo>
                  <a:cubicBezTo>
                    <a:pt x="1671873" y="165650"/>
                    <a:pt x="1649194" y="188330"/>
                    <a:pt x="1621218" y="188330"/>
                  </a:cubicBezTo>
                  <a:lnTo>
                    <a:pt x="50656" y="188330"/>
                  </a:lnTo>
                  <a:cubicBezTo>
                    <a:pt x="22679" y="188330"/>
                    <a:pt x="0" y="165650"/>
                    <a:pt x="0" y="137674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FE5B8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671873" cy="2264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3769227" y="3851567"/>
            <a:ext cx="10749547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ko-KR" altLang="en-US" sz="9000" spc="-179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스토리보드</a:t>
            </a:r>
            <a:endParaRPr lang="en-US" sz="9000" spc="-179" dirty="0">
              <a:solidFill>
                <a:srgbClr val="00000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grpSp>
        <p:nvGrpSpPr>
          <p:cNvPr id="12" name="Group 12"/>
          <p:cNvGrpSpPr/>
          <p:nvPr/>
        </p:nvGrpSpPr>
        <p:grpSpPr>
          <a:xfrm rot="5400000">
            <a:off x="8392616" y="1620478"/>
            <a:ext cx="1502767" cy="8945812"/>
            <a:chOff x="0" y="0"/>
            <a:chExt cx="419236" cy="249566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19236" cy="2495666"/>
            </a:xfrm>
            <a:custGeom>
              <a:avLst/>
              <a:gdLst/>
              <a:ahLst/>
              <a:cxnLst/>
              <a:rect l="l" t="t" r="r" b="b"/>
              <a:pathLst>
                <a:path w="419236" h="2495666">
                  <a:moveTo>
                    <a:pt x="10304" y="0"/>
                  </a:moveTo>
                  <a:lnTo>
                    <a:pt x="408932" y="0"/>
                  </a:lnTo>
                  <a:cubicBezTo>
                    <a:pt x="411665" y="0"/>
                    <a:pt x="414286" y="1086"/>
                    <a:pt x="416218" y="3018"/>
                  </a:cubicBezTo>
                  <a:cubicBezTo>
                    <a:pt x="418150" y="4950"/>
                    <a:pt x="419236" y="7571"/>
                    <a:pt x="419236" y="10304"/>
                  </a:cubicBezTo>
                  <a:lnTo>
                    <a:pt x="419236" y="2485363"/>
                  </a:lnTo>
                  <a:cubicBezTo>
                    <a:pt x="419236" y="2488096"/>
                    <a:pt x="418150" y="2490716"/>
                    <a:pt x="416218" y="2492649"/>
                  </a:cubicBezTo>
                  <a:cubicBezTo>
                    <a:pt x="414286" y="2494581"/>
                    <a:pt x="411665" y="2495666"/>
                    <a:pt x="408932" y="2495666"/>
                  </a:cubicBezTo>
                  <a:lnTo>
                    <a:pt x="10304" y="2495666"/>
                  </a:lnTo>
                  <a:cubicBezTo>
                    <a:pt x="7571" y="2495666"/>
                    <a:pt x="4950" y="2494581"/>
                    <a:pt x="3018" y="2492649"/>
                  </a:cubicBezTo>
                  <a:cubicBezTo>
                    <a:pt x="1086" y="2490716"/>
                    <a:pt x="0" y="2488096"/>
                    <a:pt x="0" y="2485363"/>
                  </a:cubicBezTo>
                  <a:lnTo>
                    <a:pt x="0" y="10304"/>
                  </a:lnTo>
                  <a:cubicBezTo>
                    <a:pt x="0" y="7571"/>
                    <a:pt x="1086" y="4950"/>
                    <a:pt x="3018" y="3018"/>
                  </a:cubicBezTo>
                  <a:cubicBezTo>
                    <a:pt x="4950" y="1086"/>
                    <a:pt x="7571" y="0"/>
                    <a:pt x="10304" y="0"/>
                  </a:cubicBezTo>
                  <a:close/>
                </a:path>
              </a:pathLst>
            </a:custGeom>
            <a:solidFill>
              <a:srgbClr val="FFFFFF"/>
            </a:solidFill>
            <a:ln w="47625" cap="sq">
              <a:solidFill>
                <a:srgbClr val="000000"/>
              </a:solidFill>
              <a:prstDash val="dash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419236" cy="2524241"/>
            </a:xfrm>
            <a:prstGeom prst="rect">
              <a:avLst/>
            </a:prstGeom>
          </p:spPr>
          <p:txBody>
            <a:bodyPr lIns="50148" tIns="50148" rIns="50148" bIns="50148" rtlCol="0" anchor="ctr"/>
            <a:lstStyle/>
            <a:p>
              <a:pPr marL="0" lvl="0" indent="0" algn="ctr">
                <a:lnSpc>
                  <a:spcPts val="161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5534352" y="5398059"/>
            <a:ext cx="7219297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 spc="-179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프레젠테이션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694230" y="3035756"/>
            <a:ext cx="4899540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73"/>
              </a:lnSpc>
              <a:spcBef>
                <a:spcPct val="0"/>
              </a:spcBef>
            </a:pPr>
            <a:r>
              <a:rPr lang="en-US" sz="2478" b="1" spc="-4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SIMPLE PRESENTATION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851791" y="8112125"/>
            <a:ext cx="6584417" cy="4138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ko-KR" altLang="en-US" sz="2499" spc="-49" dirty="0" err="1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김홍섭</a:t>
            </a:r>
            <a:r>
              <a:rPr lang="ko-KR" altLang="en-US" sz="2499" spc="-49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 </a:t>
            </a:r>
            <a:r>
              <a:rPr lang="ko-KR" altLang="en-US" sz="2499" spc="-49" dirty="0" err="1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임새롬</a:t>
            </a:r>
            <a:r>
              <a:rPr lang="ko-KR" altLang="en-US" sz="2499" spc="-49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 장지원</a:t>
            </a:r>
            <a:endParaRPr lang="en-US" sz="2499" spc="-49" dirty="0">
              <a:solidFill>
                <a:srgbClr val="000000"/>
              </a:solidFill>
              <a:latin typeface="윤고딕 Semi-Bold"/>
              <a:ea typeface="윤고딕 Semi-Bold"/>
              <a:cs typeface="윤고딕 Semi-Bold"/>
              <a:sym typeface="윤고딕 Semi-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4885350" y="7089888"/>
            <a:ext cx="8517301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spc="-48" dirty="0" err="1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누구나</a:t>
            </a:r>
            <a:r>
              <a:rPr lang="en-US" sz="2400" spc="-48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 </a:t>
            </a:r>
            <a:r>
              <a:rPr lang="en-US" sz="2400" spc="-48" dirty="0" err="1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빠르게</a:t>
            </a:r>
            <a:r>
              <a:rPr lang="en-US" sz="2400" spc="-48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 </a:t>
            </a:r>
            <a:r>
              <a:rPr lang="en-US" sz="2400" spc="-48" dirty="0" err="1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만들고</a:t>
            </a:r>
            <a:r>
              <a:rPr lang="en-US" sz="2400" spc="-48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, </a:t>
            </a:r>
            <a:r>
              <a:rPr lang="en-US" sz="2400" spc="-48" dirty="0" err="1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쉽게</a:t>
            </a:r>
            <a:r>
              <a:rPr lang="en-US" sz="2400" spc="-48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 </a:t>
            </a:r>
            <a:r>
              <a:rPr lang="en-US" sz="2400" spc="-48" dirty="0" err="1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활용하는</a:t>
            </a:r>
            <a:r>
              <a:rPr lang="en-US" sz="2400" spc="-48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 </a:t>
            </a:r>
            <a:r>
              <a:rPr lang="en-US" sz="2400" spc="-48" dirty="0" err="1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프레젠테이션</a:t>
            </a:r>
            <a:endParaRPr lang="en-US" sz="2400" spc="-48" dirty="0">
              <a:solidFill>
                <a:srgbClr val="000000"/>
              </a:solidFill>
              <a:latin typeface="윤고딕 Semi-Bold"/>
              <a:ea typeface="윤고딕 Semi-Bold"/>
              <a:cs typeface="윤고딕 Semi-Bold"/>
              <a:sym typeface="윤고딕 Semi-Bold"/>
            </a:endParaRPr>
          </a:p>
        </p:txBody>
      </p:sp>
      <p:sp>
        <p:nvSpPr>
          <p:cNvPr id="19" name="Freeform 19"/>
          <p:cNvSpPr/>
          <p:nvPr/>
        </p:nvSpPr>
        <p:spPr>
          <a:xfrm rot="-886511">
            <a:off x="13048058" y="6441390"/>
            <a:ext cx="471414" cy="825232"/>
          </a:xfrm>
          <a:custGeom>
            <a:avLst/>
            <a:gdLst/>
            <a:ahLst/>
            <a:cxnLst/>
            <a:rect l="l" t="t" r="r" b="b"/>
            <a:pathLst>
              <a:path w="471414" h="825232">
                <a:moveTo>
                  <a:pt x="0" y="0"/>
                </a:moveTo>
                <a:lnTo>
                  <a:pt x="471414" y="0"/>
                </a:lnTo>
                <a:lnTo>
                  <a:pt x="471414" y="825232"/>
                </a:lnTo>
                <a:lnTo>
                  <a:pt x="0" y="8252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885350" y="1946945"/>
            <a:ext cx="8517301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핵심 키워드 페이지</a:t>
            </a:r>
          </a:p>
        </p:txBody>
      </p:sp>
      <p:sp>
        <p:nvSpPr>
          <p:cNvPr id="9" name="AutoShape 9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  <p:grpSp>
        <p:nvGrpSpPr>
          <p:cNvPr id="10" name="Group 10"/>
          <p:cNvGrpSpPr/>
          <p:nvPr/>
        </p:nvGrpSpPr>
        <p:grpSpPr>
          <a:xfrm>
            <a:off x="7291596" y="4443645"/>
            <a:ext cx="3704808" cy="4057650"/>
            <a:chOff x="0" y="0"/>
            <a:chExt cx="1013185" cy="110967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13185" cy="1109679"/>
            </a:xfrm>
            <a:custGeom>
              <a:avLst/>
              <a:gdLst/>
              <a:ahLst/>
              <a:cxnLst/>
              <a:rect l="l" t="t" r="r" b="b"/>
              <a:pathLst>
                <a:path w="1013185" h="1109679">
                  <a:moveTo>
                    <a:pt x="41794" y="0"/>
                  </a:moveTo>
                  <a:lnTo>
                    <a:pt x="971391" y="0"/>
                  </a:lnTo>
                  <a:cubicBezTo>
                    <a:pt x="994473" y="0"/>
                    <a:pt x="1013185" y="18712"/>
                    <a:pt x="1013185" y="41794"/>
                  </a:cubicBezTo>
                  <a:lnTo>
                    <a:pt x="1013185" y="1067885"/>
                  </a:lnTo>
                  <a:cubicBezTo>
                    <a:pt x="1013185" y="1090968"/>
                    <a:pt x="994473" y="1109679"/>
                    <a:pt x="971391" y="1109679"/>
                  </a:cubicBezTo>
                  <a:lnTo>
                    <a:pt x="41794" y="1109679"/>
                  </a:lnTo>
                  <a:cubicBezTo>
                    <a:pt x="18712" y="1109679"/>
                    <a:pt x="0" y="1090968"/>
                    <a:pt x="0" y="1067885"/>
                  </a:cubicBezTo>
                  <a:lnTo>
                    <a:pt x="0" y="41794"/>
                  </a:lnTo>
                  <a:cubicBezTo>
                    <a:pt x="0" y="18712"/>
                    <a:pt x="18712" y="0"/>
                    <a:pt x="41794" y="0"/>
                  </a:cubicBezTo>
                  <a:close/>
                </a:path>
              </a:pathLst>
            </a:custGeom>
            <a:solidFill>
              <a:srgbClr val="FFE5B8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013185" cy="11477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38496" y="4443645"/>
            <a:ext cx="5305008" cy="1718553"/>
            <a:chOff x="0" y="0"/>
            <a:chExt cx="1450805" cy="469987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450805" cy="469987"/>
            </a:xfrm>
            <a:custGeom>
              <a:avLst/>
              <a:gdLst/>
              <a:ahLst/>
              <a:cxnLst/>
              <a:rect l="l" t="t" r="r" b="b"/>
              <a:pathLst>
                <a:path w="1450805" h="469987">
                  <a:moveTo>
                    <a:pt x="29187" y="0"/>
                  </a:moveTo>
                  <a:lnTo>
                    <a:pt x="1421617" y="0"/>
                  </a:lnTo>
                  <a:cubicBezTo>
                    <a:pt x="1437737" y="0"/>
                    <a:pt x="1450805" y="13068"/>
                    <a:pt x="1450805" y="29187"/>
                  </a:cubicBezTo>
                  <a:lnTo>
                    <a:pt x="1450805" y="440800"/>
                  </a:lnTo>
                  <a:cubicBezTo>
                    <a:pt x="1450805" y="456919"/>
                    <a:pt x="1437737" y="469987"/>
                    <a:pt x="1421617" y="469987"/>
                  </a:cubicBezTo>
                  <a:lnTo>
                    <a:pt x="29187" y="469987"/>
                  </a:lnTo>
                  <a:cubicBezTo>
                    <a:pt x="21446" y="469987"/>
                    <a:pt x="14022" y="466912"/>
                    <a:pt x="8549" y="461438"/>
                  </a:cubicBezTo>
                  <a:cubicBezTo>
                    <a:pt x="3075" y="455965"/>
                    <a:pt x="0" y="448541"/>
                    <a:pt x="0" y="440800"/>
                  </a:cubicBezTo>
                  <a:lnTo>
                    <a:pt x="0" y="29187"/>
                  </a:lnTo>
                  <a:cubicBezTo>
                    <a:pt x="0" y="13068"/>
                    <a:pt x="13068" y="0"/>
                    <a:pt x="29187" y="0"/>
                  </a:cubicBezTo>
                  <a:close/>
                </a:path>
              </a:pathLst>
            </a:custGeom>
            <a:solidFill>
              <a:srgbClr val="FEF9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450805" cy="5080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1444079" y="4443645"/>
            <a:ext cx="5305008" cy="1718553"/>
            <a:chOff x="0" y="0"/>
            <a:chExt cx="1450805" cy="46998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450805" cy="469987"/>
            </a:xfrm>
            <a:custGeom>
              <a:avLst/>
              <a:gdLst/>
              <a:ahLst/>
              <a:cxnLst/>
              <a:rect l="l" t="t" r="r" b="b"/>
              <a:pathLst>
                <a:path w="1450805" h="469987">
                  <a:moveTo>
                    <a:pt x="29187" y="0"/>
                  </a:moveTo>
                  <a:lnTo>
                    <a:pt x="1421617" y="0"/>
                  </a:lnTo>
                  <a:cubicBezTo>
                    <a:pt x="1437737" y="0"/>
                    <a:pt x="1450805" y="13068"/>
                    <a:pt x="1450805" y="29187"/>
                  </a:cubicBezTo>
                  <a:lnTo>
                    <a:pt x="1450805" y="440800"/>
                  </a:lnTo>
                  <a:cubicBezTo>
                    <a:pt x="1450805" y="456919"/>
                    <a:pt x="1437737" y="469987"/>
                    <a:pt x="1421617" y="469987"/>
                  </a:cubicBezTo>
                  <a:lnTo>
                    <a:pt x="29187" y="469987"/>
                  </a:lnTo>
                  <a:cubicBezTo>
                    <a:pt x="21446" y="469987"/>
                    <a:pt x="14022" y="466912"/>
                    <a:pt x="8549" y="461438"/>
                  </a:cubicBezTo>
                  <a:cubicBezTo>
                    <a:pt x="3075" y="455965"/>
                    <a:pt x="0" y="448541"/>
                    <a:pt x="0" y="440800"/>
                  </a:cubicBezTo>
                  <a:lnTo>
                    <a:pt x="0" y="29187"/>
                  </a:lnTo>
                  <a:cubicBezTo>
                    <a:pt x="0" y="13068"/>
                    <a:pt x="13068" y="0"/>
                    <a:pt x="29187" y="0"/>
                  </a:cubicBezTo>
                  <a:close/>
                </a:path>
              </a:pathLst>
            </a:custGeom>
            <a:solidFill>
              <a:srgbClr val="FEF9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450805" cy="5080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538496" y="6782742"/>
            <a:ext cx="5305008" cy="1718553"/>
            <a:chOff x="0" y="0"/>
            <a:chExt cx="1450805" cy="469987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450805" cy="469987"/>
            </a:xfrm>
            <a:custGeom>
              <a:avLst/>
              <a:gdLst/>
              <a:ahLst/>
              <a:cxnLst/>
              <a:rect l="l" t="t" r="r" b="b"/>
              <a:pathLst>
                <a:path w="1450805" h="469987">
                  <a:moveTo>
                    <a:pt x="29187" y="0"/>
                  </a:moveTo>
                  <a:lnTo>
                    <a:pt x="1421617" y="0"/>
                  </a:lnTo>
                  <a:cubicBezTo>
                    <a:pt x="1437737" y="0"/>
                    <a:pt x="1450805" y="13068"/>
                    <a:pt x="1450805" y="29187"/>
                  </a:cubicBezTo>
                  <a:lnTo>
                    <a:pt x="1450805" y="440800"/>
                  </a:lnTo>
                  <a:cubicBezTo>
                    <a:pt x="1450805" y="456919"/>
                    <a:pt x="1437737" y="469987"/>
                    <a:pt x="1421617" y="469987"/>
                  </a:cubicBezTo>
                  <a:lnTo>
                    <a:pt x="29187" y="469987"/>
                  </a:lnTo>
                  <a:cubicBezTo>
                    <a:pt x="21446" y="469987"/>
                    <a:pt x="14022" y="466912"/>
                    <a:pt x="8549" y="461438"/>
                  </a:cubicBezTo>
                  <a:cubicBezTo>
                    <a:pt x="3075" y="455965"/>
                    <a:pt x="0" y="448541"/>
                    <a:pt x="0" y="440800"/>
                  </a:cubicBezTo>
                  <a:lnTo>
                    <a:pt x="0" y="29187"/>
                  </a:lnTo>
                  <a:cubicBezTo>
                    <a:pt x="0" y="13068"/>
                    <a:pt x="13068" y="0"/>
                    <a:pt x="29187" y="0"/>
                  </a:cubicBezTo>
                  <a:close/>
                </a:path>
              </a:pathLst>
            </a:custGeom>
            <a:solidFill>
              <a:srgbClr val="FEF9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1450805" cy="5080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444079" y="6782742"/>
            <a:ext cx="5305008" cy="1718553"/>
            <a:chOff x="0" y="0"/>
            <a:chExt cx="1450805" cy="469987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450805" cy="469987"/>
            </a:xfrm>
            <a:custGeom>
              <a:avLst/>
              <a:gdLst/>
              <a:ahLst/>
              <a:cxnLst/>
              <a:rect l="l" t="t" r="r" b="b"/>
              <a:pathLst>
                <a:path w="1450805" h="469987">
                  <a:moveTo>
                    <a:pt x="29187" y="0"/>
                  </a:moveTo>
                  <a:lnTo>
                    <a:pt x="1421617" y="0"/>
                  </a:lnTo>
                  <a:cubicBezTo>
                    <a:pt x="1437737" y="0"/>
                    <a:pt x="1450805" y="13068"/>
                    <a:pt x="1450805" y="29187"/>
                  </a:cubicBezTo>
                  <a:lnTo>
                    <a:pt x="1450805" y="440800"/>
                  </a:lnTo>
                  <a:cubicBezTo>
                    <a:pt x="1450805" y="456919"/>
                    <a:pt x="1437737" y="469987"/>
                    <a:pt x="1421617" y="469987"/>
                  </a:cubicBezTo>
                  <a:lnTo>
                    <a:pt x="29187" y="469987"/>
                  </a:lnTo>
                  <a:cubicBezTo>
                    <a:pt x="21446" y="469987"/>
                    <a:pt x="14022" y="466912"/>
                    <a:pt x="8549" y="461438"/>
                  </a:cubicBezTo>
                  <a:cubicBezTo>
                    <a:pt x="3075" y="455965"/>
                    <a:pt x="0" y="448541"/>
                    <a:pt x="0" y="440800"/>
                  </a:cubicBezTo>
                  <a:lnTo>
                    <a:pt x="0" y="29187"/>
                  </a:lnTo>
                  <a:cubicBezTo>
                    <a:pt x="0" y="13068"/>
                    <a:pt x="13068" y="0"/>
                    <a:pt x="29187" y="0"/>
                  </a:cubicBezTo>
                  <a:close/>
                </a:path>
              </a:pathLst>
            </a:custGeom>
            <a:solidFill>
              <a:srgbClr val="FEF9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1450805" cy="5080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7507496" y="6899772"/>
            <a:ext cx="3273008" cy="1108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spc="-63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프로젝트가 달성하고자 하는</a:t>
            </a:r>
          </a:p>
          <a:p>
            <a:pPr marL="0" lvl="0" indent="0" algn="ctr">
              <a:lnSpc>
                <a:spcPts val="2940"/>
              </a:lnSpc>
            </a:pPr>
            <a:r>
              <a:rPr lang="en-US" sz="2100" spc="-63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구체적이고</a:t>
            </a:r>
            <a:r>
              <a:rPr lang="en-US" sz="2100" u="none" strike="noStrike" spc="-63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명확한 방향을</a:t>
            </a:r>
          </a:p>
          <a:p>
            <a:pPr marL="0" lvl="0" indent="0" algn="ctr">
              <a:lnSpc>
                <a:spcPts val="2940"/>
              </a:lnSpc>
            </a:pPr>
            <a:r>
              <a:rPr lang="en-US" sz="2100" u="none" strike="noStrike" spc="-63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정하는 단계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291596" y="6114573"/>
            <a:ext cx="3704808" cy="405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73"/>
              </a:lnSpc>
              <a:spcBef>
                <a:spcPct val="0"/>
              </a:spcBef>
            </a:pPr>
            <a:r>
              <a:rPr lang="en-US" sz="2409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목표 설정</a:t>
            </a:r>
          </a:p>
        </p:txBody>
      </p:sp>
      <p:sp>
        <p:nvSpPr>
          <p:cNvPr id="27" name="Freeform 27"/>
          <p:cNvSpPr/>
          <p:nvPr/>
        </p:nvSpPr>
        <p:spPr>
          <a:xfrm>
            <a:off x="8745439" y="4891048"/>
            <a:ext cx="1043860" cy="1071125"/>
          </a:xfrm>
          <a:custGeom>
            <a:avLst/>
            <a:gdLst/>
            <a:ahLst/>
            <a:cxnLst/>
            <a:rect l="l" t="t" r="r" b="b"/>
            <a:pathLst>
              <a:path w="1043860" h="1071125">
                <a:moveTo>
                  <a:pt x="0" y="0"/>
                </a:moveTo>
                <a:lnTo>
                  <a:pt x="1043861" y="0"/>
                </a:lnTo>
                <a:lnTo>
                  <a:pt x="1043861" y="1071125"/>
                </a:lnTo>
                <a:lnTo>
                  <a:pt x="0" y="10711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8" name="TextBox 28"/>
          <p:cNvSpPr txBox="1"/>
          <p:nvPr/>
        </p:nvSpPr>
        <p:spPr>
          <a:xfrm>
            <a:off x="1821598" y="4666402"/>
            <a:ext cx="921029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1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01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1727181" y="4666402"/>
            <a:ext cx="921029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1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02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821598" y="7005499"/>
            <a:ext cx="921029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1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03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1727181" y="7005499"/>
            <a:ext cx="921029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1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04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677239" y="4667673"/>
            <a:ext cx="3818558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전략 수립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2582822" y="4667673"/>
            <a:ext cx="3818558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실행 계획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677239" y="7006770"/>
            <a:ext cx="3818558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자원 관리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2582822" y="7006770"/>
            <a:ext cx="3818558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성과 평가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2677239" y="5224431"/>
            <a:ext cx="3818558" cy="65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목표를 효과적으로 달성하기 위해</a:t>
            </a:r>
          </a:p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실행할 계획과 방법을 체계적으로 설계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2582822" y="5224431"/>
            <a:ext cx="3818558" cy="65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수립한 전략을 바탕으로 구체적인</a:t>
            </a:r>
          </a:p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작업 일정과 과업을 계획하고 실행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677239" y="7563528"/>
            <a:ext cx="3818558" cy="65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프로젝트 진행에 필요한 모든 자원을</a:t>
            </a:r>
          </a:p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효율적으로 배분하고 관리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2582822" y="7563528"/>
            <a:ext cx="3818558" cy="65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프로젝트 결과를 분석하고 평가하여</a:t>
            </a:r>
          </a:p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성공 여부를 판단하며, 개선점을 도출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885350" y="1946945"/>
            <a:ext cx="8517301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그래프가 있는 페이지</a:t>
            </a:r>
          </a:p>
        </p:txBody>
      </p:sp>
      <p:sp>
        <p:nvSpPr>
          <p:cNvPr id="9" name="AutoShape 9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9309" y="3428932"/>
            <a:ext cx="6784610" cy="6319988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9173953" y="4999850"/>
            <a:ext cx="7331494" cy="2602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19"/>
              </a:lnSpc>
              <a:spcBef>
                <a:spcPct val="0"/>
              </a:spcBef>
            </a:pPr>
            <a:r>
              <a:rPr lang="en-US" sz="2199" u="none" strike="noStrike" spc="-65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그래프가 있는 페이지는 복잡한 데이터를 시각적으로 정리해 정보를 쉽고 명확하게 전달하는 역할을 합니다. 수치나 변화, 비교 등을 한눈에 보여줄 수 있어 청중의 이해를 도와주고, 발표의 신뢰도를 높이는 데 효과적입니다. 특히 막대그래프, 원형그래프, 선그래프 등은 핵심 수치를 강조하고 흐름을 설명하는 데 적합하며, 내용을 간결하게 요약할 때 유용하게 활용됩니다.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173953" y="4156059"/>
            <a:ext cx="7113687" cy="500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그래프를 통한 명확한 전달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885350" y="1946945"/>
            <a:ext cx="8517301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핵심정리 페이지</a:t>
            </a:r>
          </a:p>
        </p:txBody>
      </p:sp>
      <p:sp>
        <p:nvSpPr>
          <p:cNvPr id="9" name="AutoShape 9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1390650" y="4391263"/>
            <a:ext cx="7774351" cy="500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55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핵심 요약과 실행 방향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144000" y="4391263"/>
            <a:ext cx="7774351" cy="500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55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문제 인식과 해결책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892281" y="5337717"/>
            <a:ext cx="6771089" cy="2602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19"/>
              </a:lnSpc>
              <a:spcBef>
                <a:spcPct val="0"/>
              </a:spcBef>
            </a:pPr>
            <a:r>
              <a:rPr lang="en-US" sz="2199" u="none" strike="noStrike" spc="-65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핵심 요약은 프레젠테이션 전체 내용을 짧은 문장과 키워드 중심으로 정리하여 청중이 중요한 내용을 빠르게 되짚을 수 있도록 돕는 부분입니다. 이를 바탕으로 실행 포인트에서는 정리된 내용을 기반으로 다음에 취해야 할 행동이나 결정할 사항을 제시하여 단순한 요약에 그치지 않고 현실적인</a:t>
            </a:r>
          </a:p>
          <a:p>
            <a:pPr marL="0" lvl="0" indent="0" algn="ctr">
              <a:lnSpc>
                <a:spcPts val="3519"/>
              </a:lnSpc>
              <a:spcBef>
                <a:spcPct val="0"/>
              </a:spcBef>
            </a:pPr>
            <a:r>
              <a:rPr lang="en-US" sz="2199" u="none" strike="noStrike" spc="-65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실천 방향까지 이끌어냅니다.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645631" y="5337717"/>
            <a:ext cx="6771089" cy="2602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19"/>
              </a:lnSpc>
              <a:spcBef>
                <a:spcPct val="0"/>
              </a:spcBef>
            </a:pPr>
            <a:r>
              <a:rPr lang="en-US" sz="2199" spc="-65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문제</a:t>
            </a:r>
            <a:r>
              <a:rPr lang="en-US" sz="2199" u="none" strike="noStrike" spc="-65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인식은 발표 주제와 관련된 핵심 문제, 고민, 이슈를 간단하게 요약하여 청중에게 공감대를 형성하고 문제의 본질을</a:t>
            </a:r>
          </a:p>
          <a:p>
            <a:pPr marL="0" lvl="0" indent="0" algn="ctr">
              <a:lnSpc>
                <a:spcPts val="3519"/>
              </a:lnSpc>
              <a:spcBef>
                <a:spcPct val="0"/>
              </a:spcBef>
            </a:pPr>
            <a:r>
              <a:rPr lang="en-US" sz="2199" u="none" strike="noStrike" spc="-65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되짚어보는 역할을 합니다. 이어서 해결 방향에서는 제기된 문제에 대한 핵심 해결 방안이나 제안된 전략을 명확하게 정리해 변화의 가능성을 제시하며 발표의 흐름을 자연스럽게</a:t>
            </a:r>
          </a:p>
          <a:p>
            <a:pPr marL="0" lvl="0" indent="0" algn="ctr">
              <a:lnSpc>
                <a:spcPts val="3519"/>
              </a:lnSpc>
              <a:spcBef>
                <a:spcPct val="0"/>
              </a:spcBef>
            </a:pPr>
            <a:r>
              <a:rPr lang="en-US" sz="2199" u="none" strike="noStrike" spc="-65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마무리합니다.</a:t>
            </a:r>
          </a:p>
        </p:txBody>
      </p:sp>
      <p:sp>
        <p:nvSpPr>
          <p:cNvPr id="14" name="AutoShape 14"/>
          <p:cNvSpPr/>
          <p:nvPr/>
        </p:nvSpPr>
        <p:spPr>
          <a:xfrm>
            <a:off x="9129713" y="4191804"/>
            <a:ext cx="0" cy="4110699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5628813" y="4494524"/>
            <a:ext cx="7030373" cy="1164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244"/>
              </a:lnSpc>
              <a:spcBef>
                <a:spcPct val="0"/>
              </a:spcBef>
            </a:pPr>
            <a:r>
              <a:rPr lang="en-US" sz="6603" spc="-132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감사합니다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70163" y="6918701"/>
            <a:ext cx="7865781" cy="1163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+123-456-7890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hello@reallygreatsite.com</a:t>
            </a:r>
          </a:p>
          <a:p>
            <a:pPr marL="0" lvl="0" indent="0" algn="l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www.reallygreatsite.com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70163" y="8272521"/>
            <a:ext cx="8517301" cy="446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-4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작성자 : 이수진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885350" y="2180033"/>
            <a:ext cx="8517301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목차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2764990" y="4072181"/>
            <a:ext cx="6113367" cy="762000"/>
            <a:chOff x="0" y="0"/>
            <a:chExt cx="1671873" cy="20839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71873" cy="208390"/>
            </a:xfrm>
            <a:custGeom>
              <a:avLst/>
              <a:gdLst/>
              <a:ahLst/>
              <a:cxnLst/>
              <a:rect l="l" t="t" r="r" b="b"/>
              <a:pathLst>
                <a:path w="1671873" h="208390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57735"/>
                  </a:lnTo>
                  <a:cubicBezTo>
                    <a:pt x="1671873" y="185711"/>
                    <a:pt x="1649194" y="208390"/>
                    <a:pt x="1621218" y="208390"/>
                  </a:cubicBezTo>
                  <a:lnTo>
                    <a:pt x="50656" y="208390"/>
                  </a:lnTo>
                  <a:cubicBezTo>
                    <a:pt x="22679" y="208390"/>
                    <a:pt x="0" y="185711"/>
                    <a:pt x="0" y="157735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671873" cy="246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764990" y="5424731"/>
            <a:ext cx="6113367" cy="762000"/>
            <a:chOff x="0" y="0"/>
            <a:chExt cx="1671873" cy="20839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671873" cy="208390"/>
            </a:xfrm>
            <a:custGeom>
              <a:avLst/>
              <a:gdLst/>
              <a:ahLst/>
              <a:cxnLst/>
              <a:rect l="l" t="t" r="r" b="b"/>
              <a:pathLst>
                <a:path w="1671873" h="208390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57735"/>
                  </a:lnTo>
                  <a:cubicBezTo>
                    <a:pt x="1671873" y="185711"/>
                    <a:pt x="1649194" y="208390"/>
                    <a:pt x="1621218" y="208390"/>
                  </a:cubicBezTo>
                  <a:lnTo>
                    <a:pt x="50656" y="208390"/>
                  </a:lnTo>
                  <a:cubicBezTo>
                    <a:pt x="22679" y="208390"/>
                    <a:pt x="0" y="185711"/>
                    <a:pt x="0" y="157735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671873" cy="246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3116998" y="4207436"/>
            <a:ext cx="921029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1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116998" y="5559986"/>
            <a:ext cx="921029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1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03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295202" y="4208707"/>
            <a:ext cx="4416220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ko-KR" altLang="en-US" sz="2500" spc="-50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프로토타입</a:t>
            </a:r>
            <a:endParaRPr lang="en-US" sz="2500" spc="-50" dirty="0">
              <a:solidFill>
                <a:srgbClr val="00000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4295202" y="5561257"/>
            <a:ext cx="4416220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ko-KR" altLang="en-US" sz="2500" spc="-50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스크린리스트</a:t>
            </a:r>
            <a:endParaRPr lang="en-US" sz="2500" spc="-50" dirty="0">
              <a:solidFill>
                <a:srgbClr val="00000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grpSp>
        <p:nvGrpSpPr>
          <p:cNvPr id="19" name="Group 19"/>
          <p:cNvGrpSpPr/>
          <p:nvPr/>
        </p:nvGrpSpPr>
        <p:grpSpPr>
          <a:xfrm>
            <a:off x="9409644" y="4072181"/>
            <a:ext cx="6113367" cy="762000"/>
            <a:chOff x="0" y="0"/>
            <a:chExt cx="1671873" cy="20839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671873" cy="208390"/>
            </a:xfrm>
            <a:custGeom>
              <a:avLst/>
              <a:gdLst/>
              <a:ahLst/>
              <a:cxnLst/>
              <a:rect l="l" t="t" r="r" b="b"/>
              <a:pathLst>
                <a:path w="1671873" h="208390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57735"/>
                  </a:lnTo>
                  <a:cubicBezTo>
                    <a:pt x="1671873" y="185711"/>
                    <a:pt x="1649194" y="208390"/>
                    <a:pt x="1621218" y="208390"/>
                  </a:cubicBezTo>
                  <a:lnTo>
                    <a:pt x="50656" y="208390"/>
                  </a:lnTo>
                  <a:cubicBezTo>
                    <a:pt x="22679" y="208390"/>
                    <a:pt x="0" y="185711"/>
                    <a:pt x="0" y="157735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1671873" cy="246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9409644" y="5424731"/>
            <a:ext cx="6113367" cy="762000"/>
            <a:chOff x="0" y="0"/>
            <a:chExt cx="1671873" cy="20839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671873" cy="208390"/>
            </a:xfrm>
            <a:custGeom>
              <a:avLst/>
              <a:gdLst/>
              <a:ahLst/>
              <a:cxnLst/>
              <a:rect l="l" t="t" r="r" b="b"/>
              <a:pathLst>
                <a:path w="1671873" h="208390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57735"/>
                  </a:lnTo>
                  <a:cubicBezTo>
                    <a:pt x="1671873" y="185711"/>
                    <a:pt x="1649194" y="208390"/>
                    <a:pt x="1621218" y="208390"/>
                  </a:cubicBezTo>
                  <a:lnTo>
                    <a:pt x="50656" y="208390"/>
                  </a:lnTo>
                  <a:cubicBezTo>
                    <a:pt x="22679" y="208390"/>
                    <a:pt x="0" y="185711"/>
                    <a:pt x="0" y="157735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1671873" cy="246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9761652" y="4207436"/>
            <a:ext cx="924278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1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02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761652" y="5559986"/>
            <a:ext cx="924278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1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04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0939856" y="4208707"/>
            <a:ext cx="4416220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ko-KR" altLang="en-US" sz="2500" spc="-50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메뉴구조</a:t>
            </a:r>
            <a:endParaRPr lang="en-US" sz="2500" spc="-50" dirty="0">
              <a:solidFill>
                <a:srgbClr val="00000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0939856" y="5561257"/>
            <a:ext cx="4416220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process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2764990" y="6777281"/>
            <a:ext cx="6113367" cy="762000"/>
            <a:chOff x="0" y="0"/>
            <a:chExt cx="1671873" cy="20839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671873" cy="208390"/>
            </a:xfrm>
            <a:custGeom>
              <a:avLst/>
              <a:gdLst/>
              <a:ahLst/>
              <a:cxnLst/>
              <a:rect l="l" t="t" r="r" b="b"/>
              <a:pathLst>
                <a:path w="1671873" h="208390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57735"/>
                  </a:lnTo>
                  <a:cubicBezTo>
                    <a:pt x="1671873" y="185711"/>
                    <a:pt x="1649194" y="208390"/>
                    <a:pt x="1621218" y="208390"/>
                  </a:cubicBezTo>
                  <a:lnTo>
                    <a:pt x="50656" y="208390"/>
                  </a:lnTo>
                  <a:cubicBezTo>
                    <a:pt x="22679" y="208390"/>
                    <a:pt x="0" y="185711"/>
                    <a:pt x="0" y="157735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1671873" cy="246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3116998" y="6912536"/>
            <a:ext cx="921029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1" dirty="0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05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4295202" y="6913807"/>
            <a:ext cx="4416220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flowchart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9409644" y="6777281"/>
            <a:ext cx="6113367" cy="762000"/>
            <a:chOff x="0" y="0"/>
            <a:chExt cx="1671873" cy="20839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671873" cy="208390"/>
            </a:xfrm>
            <a:custGeom>
              <a:avLst/>
              <a:gdLst/>
              <a:ahLst/>
              <a:cxnLst/>
              <a:rect l="l" t="t" r="r" b="b"/>
              <a:pathLst>
                <a:path w="1671873" h="208390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57735"/>
                  </a:lnTo>
                  <a:cubicBezTo>
                    <a:pt x="1671873" y="185711"/>
                    <a:pt x="1649194" y="208390"/>
                    <a:pt x="1621218" y="208390"/>
                  </a:cubicBezTo>
                  <a:lnTo>
                    <a:pt x="50656" y="208390"/>
                  </a:lnTo>
                  <a:cubicBezTo>
                    <a:pt x="22679" y="208390"/>
                    <a:pt x="0" y="185711"/>
                    <a:pt x="0" y="157735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0" y="-38100"/>
              <a:ext cx="1671873" cy="246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7" name="TextBox 37"/>
          <p:cNvSpPr txBox="1"/>
          <p:nvPr/>
        </p:nvSpPr>
        <p:spPr>
          <a:xfrm>
            <a:off x="9761652" y="6912536"/>
            <a:ext cx="924278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1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06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0939856" y="6913807"/>
            <a:ext cx="4416220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permission</a:t>
            </a:r>
          </a:p>
        </p:txBody>
      </p:sp>
      <p:grpSp>
        <p:nvGrpSpPr>
          <p:cNvPr id="39" name="Group 29">
            <a:extLst>
              <a:ext uri="{FF2B5EF4-FFF2-40B4-BE49-F238E27FC236}">
                <a16:creationId xmlns:a16="http://schemas.microsoft.com/office/drawing/2014/main" id="{7D5DC6F6-358F-42B0-8F72-E1CE170D8ADE}"/>
              </a:ext>
            </a:extLst>
          </p:cNvPr>
          <p:cNvGrpSpPr/>
          <p:nvPr/>
        </p:nvGrpSpPr>
        <p:grpSpPr>
          <a:xfrm>
            <a:off x="2764990" y="7949401"/>
            <a:ext cx="6113367" cy="762000"/>
            <a:chOff x="0" y="0"/>
            <a:chExt cx="1671873" cy="208390"/>
          </a:xfrm>
        </p:grpSpPr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BED7516C-E2F0-4807-B057-10628320C49B}"/>
                </a:ext>
              </a:extLst>
            </p:cNvPr>
            <p:cNvSpPr/>
            <p:nvPr/>
          </p:nvSpPr>
          <p:spPr>
            <a:xfrm>
              <a:off x="0" y="0"/>
              <a:ext cx="1671873" cy="208390"/>
            </a:xfrm>
            <a:custGeom>
              <a:avLst/>
              <a:gdLst/>
              <a:ahLst/>
              <a:cxnLst/>
              <a:rect l="l" t="t" r="r" b="b"/>
              <a:pathLst>
                <a:path w="1671873" h="208390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57735"/>
                  </a:lnTo>
                  <a:cubicBezTo>
                    <a:pt x="1671873" y="185711"/>
                    <a:pt x="1649194" y="208390"/>
                    <a:pt x="1621218" y="208390"/>
                  </a:cubicBezTo>
                  <a:lnTo>
                    <a:pt x="50656" y="208390"/>
                  </a:lnTo>
                  <a:cubicBezTo>
                    <a:pt x="22679" y="208390"/>
                    <a:pt x="0" y="185711"/>
                    <a:pt x="0" y="157735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1" name="TextBox 31">
              <a:extLst>
                <a:ext uri="{FF2B5EF4-FFF2-40B4-BE49-F238E27FC236}">
                  <a16:creationId xmlns:a16="http://schemas.microsoft.com/office/drawing/2014/main" id="{8F3E2987-0FA4-4859-B920-26AE5B4AE3D6}"/>
                </a:ext>
              </a:extLst>
            </p:cNvPr>
            <p:cNvSpPr txBox="1"/>
            <p:nvPr/>
          </p:nvSpPr>
          <p:spPr>
            <a:xfrm>
              <a:off x="0" y="-38100"/>
              <a:ext cx="1671873" cy="246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2" name="TextBox 32">
            <a:extLst>
              <a:ext uri="{FF2B5EF4-FFF2-40B4-BE49-F238E27FC236}">
                <a16:creationId xmlns:a16="http://schemas.microsoft.com/office/drawing/2014/main" id="{690954C0-9522-42C5-B68A-7D41585BF015}"/>
              </a:ext>
            </a:extLst>
          </p:cNvPr>
          <p:cNvSpPr txBox="1"/>
          <p:nvPr/>
        </p:nvSpPr>
        <p:spPr>
          <a:xfrm>
            <a:off x="3116998" y="8096848"/>
            <a:ext cx="921029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1" dirty="0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05</a:t>
            </a:r>
          </a:p>
        </p:txBody>
      </p:sp>
      <p:sp>
        <p:nvSpPr>
          <p:cNvPr id="43" name="TextBox 33">
            <a:extLst>
              <a:ext uri="{FF2B5EF4-FFF2-40B4-BE49-F238E27FC236}">
                <a16:creationId xmlns:a16="http://schemas.microsoft.com/office/drawing/2014/main" id="{C4C814CA-4B86-4CC4-871B-487DB4D957F5}"/>
              </a:ext>
            </a:extLst>
          </p:cNvPr>
          <p:cNvSpPr txBox="1"/>
          <p:nvPr/>
        </p:nvSpPr>
        <p:spPr>
          <a:xfrm>
            <a:off x="4250082" y="8096052"/>
            <a:ext cx="4416220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policy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885350" y="1946945"/>
            <a:ext cx="8517301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긴글이 있는 페이지</a:t>
            </a:r>
          </a:p>
        </p:txBody>
      </p:sp>
      <p:sp>
        <p:nvSpPr>
          <p:cNvPr id="9" name="AutoShape 9"/>
          <p:cNvSpPr/>
          <p:nvPr/>
        </p:nvSpPr>
        <p:spPr>
          <a:xfrm>
            <a:off x="1390650" y="6344436"/>
            <a:ext cx="15506700" cy="0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2419350" y="3969650"/>
            <a:ext cx="13449300" cy="1726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19"/>
              </a:lnSpc>
              <a:spcBef>
                <a:spcPct val="0"/>
              </a:spcBef>
            </a:pPr>
            <a:r>
              <a:rPr lang="en-US" sz="2199" spc="-65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첫 </a:t>
            </a:r>
            <a:r>
              <a:rPr lang="en-US" sz="2199" u="none" strike="noStrike" spc="-65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문단에서는 주제를 이해하는 데 필요한 배경과 맥락을 제공합니다. 왜 이 주제가 중요한지, 어떤 상황이나 필요에 의해 다뤄지게 되었는지를 자연스럽게 설명하는 것이 핵심입니다. 청중이 본문의 내용을 바로 받아들이기 위해서는 그 앞단의 이야기 출발점’을 짚어주는 것이 효과적입니다. 이 문단은 ‘서론’ 역할을 하므로, 너무 길거나 복잡하게 구성하기보다는</a:t>
            </a:r>
          </a:p>
          <a:p>
            <a:pPr marL="0" lvl="0" indent="0" algn="l">
              <a:lnSpc>
                <a:spcPts val="3519"/>
              </a:lnSpc>
              <a:spcBef>
                <a:spcPct val="0"/>
              </a:spcBef>
            </a:pPr>
            <a:r>
              <a:rPr lang="en-US" sz="2199" u="none" strike="noStrike" spc="-65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핵심 상황과 문제의식, 주제의 등장 배경을 중심으로 간결하게 전개하는 것이 좋습니다.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419350" y="6906931"/>
            <a:ext cx="13449300" cy="1726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19"/>
              </a:lnSpc>
              <a:spcBef>
                <a:spcPct val="0"/>
              </a:spcBef>
            </a:pPr>
            <a:r>
              <a:rPr lang="en-US" sz="2199" spc="-65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두 번째 </a:t>
            </a:r>
            <a:r>
              <a:rPr lang="en-US" sz="2199" u="none" strike="noStrike" spc="-65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문단에서는 본격적인 핵심 메시지나 주요 내용을 설명합니다. 앞 문단에서 제시한 배경을 바탕으로 ‘그래서 무엇을 말하고 싶은지’를 분명하게 전달해야 합니다. 주요 개념, 정책, 방향성, 해결 방안 등을 명확한 구조로 정리하고, 중요한</a:t>
            </a:r>
          </a:p>
          <a:p>
            <a:pPr marL="0" lvl="0" indent="0" algn="l">
              <a:lnSpc>
                <a:spcPts val="3519"/>
              </a:lnSpc>
              <a:spcBef>
                <a:spcPct val="0"/>
              </a:spcBef>
            </a:pPr>
            <a:r>
              <a:rPr lang="en-US" sz="2199" u="none" strike="noStrike" spc="-65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단어나 문장은 강조하여 가독성을 높이는 것이 좋습니다. 문단의 마지막에는 지금까지의 내용을 간단히 정리하거나, 다음 슬라이드와 자연스럽게 연결되는 마무리 멘트를 넣는 것도 효과적입니다.</a:t>
            </a:r>
          </a:p>
        </p:txBody>
      </p:sp>
      <p:sp>
        <p:nvSpPr>
          <p:cNvPr id="12" name="AutoShape 12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885350" y="1946945"/>
            <a:ext cx="8517301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ko-KR" altLang="en-US" sz="4599" spc="-91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메뉴구조</a:t>
            </a:r>
            <a:endParaRPr lang="en-US" sz="4599" spc="-91" dirty="0">
              <a:solidFill>
                <a:srgbClr val="00000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9" name="AutoShape 9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  <p:grpSp>
        <p:nvGrpSpPr>
          <p:cNvPr id="13" name="Group 13"/>
          <p:cNvGrpSpPr/>
          <p:nvPr/>
        </p:nvGrpSpPr>
        <p:grpSpPr>
          <a:xfrm>
            <a:off x="7001898" y="4650656"/>
            <a:ext cx="4286250" cy="3629614"/>
            <a:chOff x="0" y="0"/>
            <a:chExt cx="316703" cy="26818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16703" cy="268185"/>
            </a:xfrm>
            <a:custGeom>
              <a:avLst/>
              <a:gdLst/>
              <a:ahLst/>
              <a:cxnLst/>
              <a:rect l="l" t="t" r="r" b="b"/>
              <a:pathLst>
                <a:path w="316703" h="268185">
                  <a:moveTo>
                    <a:pt x="36124" y="0"/>
                  </a:moveTo>
                  <a:lnTo>
                    <a:pt x="280578" y="0"/>
                  </a:lnTo>
                  <a:cubicBezTo>
                    <a:pt x="290159" y="0"/>
                    <a:pt x="299348" y="3806"/>
                    <a:pt x="306122" y="10581"/>
                  </a:cubicBezTo>
                  <a:cubicBezTo>
                    <a:pt x="312897" y="17355"/>
                    <a:pt x="316703" y="26544"/>
                    <a:pt x="316703" y="36124"/>
                  </a:cubicBezTo>
                  <a:lnTo>
                    <a:pt x="316703" y="232061"/>
                  </a:lnTo>
                  <a:cubicBezTo>
                    <a:pt x="316703" y="241642"/>
                    <a:pt x="312897" y="250830"/>
                    <a:pt x="306122" y="257605"/>
                  </a:cubicBezTo>
                  <a:cubicBezTo>
                    <a:pt x="299348" y="264379"/>
                    <a:pt x="290159" y="268185"/>
                    <a:pt x="280578" y="268185"/>
                  </a:cubicBezTo>
                  <a:lnTo>
                    <a:pt x="36124" y="268185"/>
                  </a:lnTo>
                  <a:cubicBezTo>
                    <a:pt x="26544" y="268185"/>
                    <a:pt x="17355" y="264379"/>
                    <a:pt x="10581" y="257605"/>
                  </a:cubicBezTo>
                  <a:cubicBezTo>
                    <a:pt x="3806" y="250830"/>
                    <a:pt x="0" y="241642"/>
                    <a:pt x="0" y="232061"/>
                  </a:cubicBezTo>
                  <a:lnTo>
                    <a:pt x="0" y="36124"/>
                  </a:lnTo>
                  <a:cubicBezTo>
                    <a:pt x="0" y="26544"/>
                    <a:pt x="3806" y="17355"/>
                    <a:pt x="10581" y="10581"/>
                  </a:cubicBezTo>
                  <a:cubicBezTo>
                    <a:pt x="17355" y="3806"/>
                    <a:pt x="26544" y="0"/>
                    <a:pt x="36124" y="0"/>
                  </a:cubicBezTo>
                  <a:close/>
                </a:path>
              </a:pathLst>
            </a:custGeom>
            <a:solidFill>
              <a:srgbClr val="FEF9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316703" cy="3062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1899795" y="4650656"/>
            <a:ext cx="4286250" cy="3629614"/>
            <a:chOff x="0" y="0"/>
            <a:chExt cx="316703" cy="26818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16703" cy="268185"/>
            </a:xfrm>
            <a:custGeom>
              <a:avLst/>
              <a:gdLst/>
              <a:ahLst/>
              <a:cxnLst/>
              <a:rect l="l" t="t" r="r" b="b"/>
              <a:pathLst>
                <a:path w="316703" h="268185">
                  <a:moveTo>
                    <a:pt x="36124" y="0"/>
                  </a:moveTo>
                  <a:lnTo>
                    <a:pt x="280578" y="0"/>
                  </a:lnTo>
                  <a:cubicBezTo>
                    <a:pt x="290159" y="0"/>
                    <a:pt x="299348" y="3806"/>
                    <a:pt x="306122" y="10581"/>
                  </a:cubicBezTo>
                  <a:cubicBezTo>
                    <a:pt x="312897" y="17355"/>
                    <a:pt x="316703" y="26544"/>
                    <a:pt x="316703" y="36124"/>
                  </a:cubicBezTo>
                  <a:lnTo>
                    <a:pt x="316703" y="232061"/>
                  </a:lnTo>
                  <a:cubicBezTo>
                    <a:pt x="316703" y="241642"/>
                    <a:pt x="312897" y="250830"/>
                    <a:pt x="306122" y="257605"/>
                  </a:cubicBezTo>
                  <a:cubicBezTo>
                    <a:pt x="299348" y="264379"/>
                    <a:pt x="290159" y="268185"/>
                    <a:pt x="280578" y="268185"/>
                  </a:cubicBezTo>
                  <a:lnTo>
                    <a:pt x="36124" y="268185"/>
                  </a:lnTo>
                  <a:cubicBezTo>
                    <a:pt x="26544" y="268185"/>
                    <a:pt x="17355" y="264379"/>
                    <a:pt x="10581" y="257605"/>
                  </a:cubicBezTo>
                  <a:cubicBezTo>
                    <a:pt x="3806" y="250830"/>
                    <a:pt x="0" y="241642"/>
                    <a:pt x="0" y="232061"/>
                  </a:cubicBezTo>
                  <a:lnTo>
                    <a:pt x="0" y="36124"/>
                  </a:lnTo>
                  <a:cubicBezTo>
                    <a:pt x="0" y="26544"/>
                    <a:pt x="3806" y="17355"/>
                    <a:pt x="10581" y="10581"/>
                  </a:cubicBezTo>
                  <a:cubicBezTo>
                    <a:pt x="17355" y="3806"/>
                    <a:pt x="26544" y="0"/>
                    <a:pt x="36124" y="0"/>
                  </a:cubicBezTo>
                  <a:close/>
                </a:path>
              </a:pathLst>
            </a:custGeom>
            <a:solidFill>
              <a:srgbClr val="FEF9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316703" cy="3062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2336824" y="5910533"/>
            <a:ext cx="3818558" cy="1076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80"/>
              </a:lnSpc>
              <a:spcBef>
                <a:spcPct val="0"/>
              </a:spcBef>
            </a:pPr>
            <a:r>
              <a:rPr lang="ko-KR" altLang="en-US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뮤지컬</a:t>
            </a:r>
            <a:r>
              <a:rPr lang="en-US" altLang="ko-KR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, </a:t>
            </a:r>
            <a:r>
              <a:rPr lang="ko-KR" altLang="en-US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콘서트</a:t>
            </a:r>
            <a:r>
              <a:rPr lang="en-US" altLang="ko-KR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, </a:t>
            </a:r>
            <a:r>
              <a:rPr lang="ko-KR" altLang="en-US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스포츠</a:t>
            </a:r>
            <a:r>
              <a:rPr lang="en-US" altLang="ko-KR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, </a:t>
            </a:r>
            <a:r>
              <a:rPr lang="ko-KR" altLang="en-US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전시</a:t>
            </a:r>
            <a:r>
              <a:rPr lang="en-US" altLang="ko-KR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/</a:t>
            </a:r>
            <a:r>
              <a:rPr lang="ko-KR" altLang="en-US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행사</a:t>
            </a:r>
            <a:r>
              <a:rPr lang="en-US" altLang="ko-KR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, </a:t>
            </a:r>
            <a:r>
              <a:rPr lang="ko-KR" altLang="en-US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클래식</a:t>
            </a:r>
            <a:r>
              <a:rPr lang="en-US" altLang="ko-KR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/</a:t>
            </a:r>
            <a:r>
              <a:rPr lang="ko-KR" altLang="en-US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무용</a:t>
            </a:r>
            <a:r>
              <a:rPr lang="en-US" altLang="ko-KR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, </a:t>
            </a:r>
            <a:r>
              <a:rPr lang="ko-KR" altLang="en-US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아동</a:t>
            </a:r>
            <a:r>
              <a:rPr lang="en-US" altLang="ko-KR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/</a:t>
            </a:r>
            <a:r>
              <a:rPr lang="ko-KR" altLang="en-US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가족</a:t>
            </a:r>
            <a:r>
              <a:rPr lang="en-US" altLang="ko-KR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, </a:t>
            </a:r>
            <a:r>
              <a:rPr lang="ko-KR" altLang="en-US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연극</a:t>
            </a:r>
            <a:r>
              <a:rPr lang="en-US" altLang="ko-KR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, </a:t>
            </a:r>
            <a:r>
              <a:rPr lang="ko-KR" altLang="en-US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레저</a:t>
            </a:r>
            <a:r>
              <a:rPr lang="en-US" altLang="ko-KR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/</a:t>
            </a:r>
            <a:r>
              <a:rPr lang="ko-KR" altLang="en-US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캠핑</a:t>
            </a:r>
            <a:r>
              <a:rPr lang="en-US" altLang="ko-KR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, </a:t>
            </a:r>
            <a:r>
              <a:rPr lang="ko-KR" altLang="en-US" spc="-54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토핑</a:t>
            </a:r>
            <a:r>
              <a:rPr lang="en-US" altLang="ko-KR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, MD</a:t>
            </a:r>
            <a:r>
              <a:rPr lang="ko-KR" altLang="en-US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altLang="ko-KR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shop</a:t>
            </a:r>
            <a:endParaRPr lang="en-US" sz="1800" u="none" strike="noStrike" spc="-54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7235745" y="5628504"/>
            <a:ext cx="3818558" cy="705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80"/>
              </a:lnSpc>
              <a:spcBef>
                <a:spcPct val="0"/>
              </a:spcBef>
            </a:pPr>
            <a:r>
              <a:rPr lang="ko-KR" altLang="en-US" u="none" strike="noStrike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투어예약</a:t>
            </a:r>
            <a:endParaRPr lang="en-US" altLang="ko-KR" u="none" strike="noStrike" spc="-54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marL="0" lvl="0" indent="0" algn="ctr">
              <a:lnSpc>
                <a:spcPts val="2880"/>
              </a:lnSpc>
              <a:spcBef>
                <a:spcPct val="0"/>
              </a:spcBef>
            </a:pPr>
            <a:r>
              <a:rPr lang="ko-KR" altLang="en-US" sz="1800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티켓 예약</a:t>
            </a:r>
            <a:endParaRPr lang="en-US" sz="1800" u="none" strike="noStrike" spc="-54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2133642" y="5628504"/>
            <a:ext cx="3818558" cy="1784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80"/>
              </a:lnSpc>
              <a:spcBef>
                <a:spcPct val="0"/>
              </a:spcBef>
            </a:pPr>
            <a:r>
              <a:rPr lang="en-US" sz="1800" spc="-54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요약된</a:t>
            </a:r>
            <a:r>
              <a:rPr lang="en-US" sz="1800" u="none" strike="noStrike" spc="-54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내용을 바탕으로 향후 계획이나</a:t>
            </a:r>
          </a:p>
          <a:p>
            <a:pPr marL="0" lvl="0" indent="0" algn="ctr">
              <a:lnSpc>
                <a:spcPts val="2880"/>
              </a:lnSpc>
              <a:spcBef>
                <a:spcPct val="0"/>
              </a:spcBef>
            </a:pPr>
            <a:r>
              <a:rPr lang="en-US" sz="1800" u="none" strike="noStrike" spc="-54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실행 방안, 청중이 취해야 할 구체적인</a:t>
            </a:r>
          </a:p>
          <a:p>
            <a:pPr marL="0" lvl="0" indent="0" algn="ctr">
              <a:lnSpc>
                <a:spcPts val="2880"/>
              </a:lnSpc>
              <a:spcBef>
                <a:spcPct val="0"/>
              </a:spcBef>
            </a:pPr>
            <a:r>
              <a:rPr lang="en-US" sz="1800" u="none" strike="noStrike" spc="-54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행동을 간단명료하게 제시하는 부분입니다. 발표의 목적을 분명히 하고 청중의</a:t>
            </a:r>
          </a:p>
          <a:p>
            <a:pPr marL="0" lvl="0" indent="0" algn="ctr">
              <a:lnSpc>
                <a:spcPts val="2880"/>
              </a:lnSpc>
              <a:spcBef>
                <a:spcPct val="0"/>
              </a:spcBef>
            </a:pPr>
            <a:r>
              <a:rPr lang="en-US" sz="1800" u="none" strike="noStrike" spc="-54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참여를 유도하는 데 중요한 역할을 합니다.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2156141" y="4417400"/>
            <a:ext cx="4287785" cy="688646"/>
            <a:chOff x="0" y="0"/>
            <a:chExt cx="1172616" cy="18833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172616" cy="188330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FE5B8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1172616" cy="2264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7000107" y="4394669"/>
            <a:ext cx="4287785" cy="688646"/>
            <a:chOff x="0" y="0"/>
            <a:chExt cx="1172616" cy="18833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1172616" cy="188330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FE5B8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7" name="TextBox 27"/>
            <p:cNvSpPr txBox="1"/>
            <p:nvPr/>
          </p:nvSpPr>
          <p:spPr>
            <a:xfrm>
              <a:off x="0" y="-38100"/>
              <a:ext cx="1172616" cy="2264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1897748" y="4394669"/>
            <a:ext cx="4287785" cy="688646"/>
            <a:chOff x="0" y="0"/>
            <a:chExt cx="1172616" cy="18833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172616" cy="188330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FE5B8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30" name="TextBox 30"/>
            <p:cNvSpPr txBox="1"/>
            <p:nvPr/>
          </p:nvSpPr>
          <p:spPr>
            <a:xfrm>
              <a:off x="0" y="-38100"/>
              <a:ext cx="1172616" cy="2264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12133642" y="4494517"/>
            <a:ext cx="3818558" cy="4152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ko-KR" altLang="en-US" sz="2400" spc="-48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티켓</a:t>
            </a:r>
            <a:endParaRPr lang="en-US" sz="2400" spc="-48" dirty="0">
              <a:solidFill>
                <a:srgbClr val="00000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7235745" y="4494517"/>
            <a:ext cx="3818558" cy="4152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ko-KR" altLang="en-US" sz="2400" spc="-48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투어</a:t>
            </a:r>
            <a:endParaRPr lang="en-US" sz="2400" spc="-48" dirty="0">
              <a:solidFill>
                <a:srgbClr val="00000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2336824" y="4534519"/>
            <a:ext cx="3818558" cy="4152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ko-KR" altLang="en-US" sz="2400" spc="-48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홈</a:t>
            </a:r>
            <a:endParaRPr lang="en-US" sz="2400" spc="-48" dirty="0">
              <a:solidFill>
                <a:srgbClr val="00000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grpSp>
        <p:nvGrpSpPr>
          <p:cNvPr id="34" name="Group 22">
            <a:extLst>
              <a:ext uri="{FF2B5EF4-FFF2-40B4-BE49-F238E27FC236}">
                <a16:creationId xmlns:a16="http://schemas.microsoft.com/office/drawing/2014/main" id="{F86E6FEC-50E3-47D0-AD81-83E813C715DC}"/>
              </a:ext>
            </a:extLst>
          </p:cNvPr>
          <p:cNvGrpSpPr/>
          <p:nvPr/>
        </p:nvGrpSpPr>
        <p:grpSpPr>
          <a:xfrm>
            <a:off x="6999216" y="3305615"/>
            <a:ext cx="4287785" cy="688646"/>
            <a:chOff x="0" y="0"/>
            <a:chExt cx="1172616" cy="188330"/>
          </a:xfrm>
        </p:grpSpPr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ABA68B00-BD6C-4B53-BB47-2C85801CEAB8}"/>
                </a:ext>
              </a:extLst>
            </p:cNvPr>
            <p:cNvSpPr/>
            <p:nvPr/>
          </p:nvSpPr>
          <p:spPr>
            <a:xfrm>
              <a:off x="0" y="0"/>
              <a:ext cx="1172616" cy="188330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FE5B8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36" name="TextBox 24">
              <a:extLst>
                <a:ext uri="{FF2B5EF4-FFF2-40B4-BE49-F238E27FC236}">
                  <a16:creationId xmlns:a16="http://schemas.microsoft.com/office/drawing/2014/main" id="{D03EB131-8738-4CEC-A1A5-296F3D7B8E26}"/>
                </a:ext>
              </a:extLst>
            </p:cNvPr>
            <p:cNvSpPr txBox="1"/>
            <p:nvPr/>
          </p:nvSpPr>
          <p:spPr>
            <a:xfrm>
              <a:off x="0" y="-38100"/>
              <a:ext cx="1172616" cy="2264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7" name="Group 22">
            <a:extLst>
              <a:ext uri="{FF2B5EF4-FFF2-40B4-BE49-F238E27FC236}">
                <a16:creationId xmlns:a16="http://schemas.microsoft.com/office/drawing/2014/main" id="{76CDBE12-8780-4784-A667-0BCF00A5B8F3}"/>
              </a:ext>
            </a:extLst>
          </p:cNvPr>
          <p:cNvGrpSpPr/>
          <p:nvPr/>
        </p:nvGrpSpPr>
        <p:grpSpPr>
          <a:xfrm>
            <a:off x="11547790" y="3284821"/>
            <a:ext cx="4287785" cy="688646"/>
            <a:chOff x="0" y="0"/>
            <a:chExt cx="1172616" cy="188330"/>
          </a:xfrm>
        </p:grpSpPr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54286308-F6BF-4A63-B22B-8022BE70F921}"/>
                </a:ext>
              </a:extLst>
            </p:cNvPr>
            <p:cNvSpPr/>
            <p:nvPr/>
          </p:nvSpPr>
          <p:spPr>
            <a:xfrm>
              <a:off x="0" y="0"/>
              <a:ext cx="1172616" cy="188330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FE5B8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39" name="TextBox 24">
              <a:extLst>
                <a:ext uri="{FF2B5EF4-FFF2-40B4-BE49-F238E27FC236}">
                  <a16:creationId xmlns:a16="http://schemas.microsoft.com/office/drawing/2014/main" id="{285E0A85-A303-4D4E-ADBF-8185E5831F2A}"/>
                </a:ext>
              </a:extLst>
            </p:cNvPr>
            <p:cNvSpPr txBox="1"/>
            <p:nvPr/>
          </p:nvSpPr>
          <p:spPr>
            <a:xfrm>
              <a:off x="0" y="-38100"/>
              <a:ext cx="1172616" cy="2264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1" name="TextBox 33">
            <a:extLst>
              <a:ext uri="{FF2B5EF4-FFF2-40B4-BE49-F238E27FC236}">
                <a16:creationId xmlns:a16="http://schemas.microsoft.com/office/drawing/2014/main" id="{0A2DDF3C-535C-42C2-99BF-6CF541EFDA88}"/>
              </a:ext>
            </a:extLst>
          </p:cNvPr>
          <p:cNvSpPr txBox="1"/>
          <p:nvPr/>
        </p:nvSpPr>
        <p:spPr>
          <a:xfrm>
            <a:off x="7287284" y="3427606"/>
            <a:ext cx="3818558" cy="4152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ko-KR" altLang="en-US" sz="2400" spc="-48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로그인</a:t>
            </a:r>
            <a:endParaRPr lang="en-US" sz="2400" spc="-48" dirty="0">
              <a:solidFill>
                <a:srgbClr val="00000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42" name="TextBox 33">
            <a:extLst>
              <a:ext uri="{FF2B5EF4-FFF2-40B4-BE49-F238E27FC236}">
                <a16:creationId xmlns:a16="http://schemas.microsoft.com/office/drawing/2014/main" id="{63566516-7995-46CB-BBC0-9D9A158CBFEF}"/>
              </a:ext>
            </a:extLst>
          </p:cNvPr>
          <p:cNvSpPr txBox="1"/>
          <p:nvPr/>
        </p:nvSpPr>
        <p:spPr>
          <a:xfrm>
            <a:off x="10439400" y="3438024"/>
            <a:ext cx="3818558" cy="4152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0"/>
              </a:lnSpc>
            </a:pPr>
            <a:r>
              <a:rPr lang="ko-KR" altLang="en-US" sz="2400" spc="-48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내 예약</a:t>
            </a:r>
            <a:endParaRPr lang="en-US" sz="2400" spc="-48" dirty="0">
              <a:solidFill>
                <a:srgbClr val="00000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grpSp>
        <p:nvGrpSpPr>
          <p:cNvPr id="43" name="Group 22">
            <a:extLst>
              <a:ext uri="{FF2B5EF4-FFF2-40B4-BE49-F238E27FC236}">
                <a16:creationId xmlns:a16="http://schemas.microsoft.com/office/drawing/2014/main" id="{6E0663EC-1012-4FD2-9943-55DF0EAE8C83}"/>
              </a:ext>
            </a:extLst>
          </p:cNvPr>
          <p:cNvGrpSpPr/>
          <p:nvPr/>
        </p:nvGrpSpPr>
        <p:grpSpPr>
          <a:xfrm>
            <a:off x="2290855" y="7897070"/>
            <a:ext cx="4287785" cy="688646"/>
            <a:chOff x="0" y="0"/>
            <a:chExt cx="1172616" cy="188330"/>
          </a:xfrm>
        </p:grpSpPr>
        <p:sp>
          <p:nvSpPr>
            <p:cNvPr id="44" name="Freeform 23">
              <a:extLst>
                <a:ext uri="{FF2B5EF4-FFF2-40B4-BE49-F238E27FC236}">
                  <a16:creationId xmlns:a16="http://schemas.microsoft.com/office/drawing/2014/main" id="{4F5755B4-3D98-475B-A5BF-A912FC214D08}"/>
                </a:ext>
              </a:extLst>
            </p:cNvPr>
            <p:cNvSpPr/>
            <p:nvPr/>
          </p:nvSpPr>
          <p:spPr>
            <a:xfrm>
              <a:off x="0" y="0"/>
              <a:ext cx="1172616" cy="188330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5" name="TextBox 24">
              <a:extLst>
                <a:ext uri="{FF2B5EF4-FFF2-40B4-BE49-F238E27FC236}">
                  <a16:creationId xmlns:a16="http://schemas.microsoft.com/office/drawing/2014/main" id="{55CD081C-00B5-4B6B-B2CF-DAB3006AFEA2}"/>
                </a:ext>
              </a:extLst>
            </p:cNvPr>
            <p:cNvSpPr txBox="1"/>
            <p:nvPr/>
          </p:nvSpPr>
          <p:spPr>
            <a:xfrm>
              <a:off x="0" y="-38100"/>
              <a:ext cx="1172616" cy="2264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8" name="TextBox 24">
            <a:extLst>
              <a:ext uri="{FF2B5EF4-FFF2-40B4-BE49-F238E27FC236}">
                <a16:creationId xmlns:a16="http://schemas.microsoft.com/office/drawing/2014/main" id="{3716EC90-9D4E-4625-A1AF-3302B06FFADA}"/>
              </a:ext>
            </a:extLst>
          </p:cNvPr>
          <p:cNvSpPr txBox="1"/>
          <p:nvPr/>
        </p:nvSpPr>
        <p:spPr>
          <a:xfrm>
            <a:off x="2308541" y="4430484"/>
            <a:ext cx="4287785" cy="827962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885350" y="1946945"/>
            <a:ext cx="8517301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ko-KR" altLang="en-US" sz="4599" spc="-91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스크린 리스트</a:t>
            </a:r>
            <a:endParaRPr lang="en-US" sz="4599" spc="-91" dirty="0">
              <a:solidFill>
                <a:srgbClr val="00000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12" name="AutoShape 12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  <p:graphicFrame>
        <p:nvGraphicFramePr>
          <p:cNvPr id="13" name="표 13">
            <a:extLst>
              <a:ext uri="{FF2B5EF4-FFF2-40B4-BE49-F238E27FC236}">
                <a16:creationId xmlns:a16="http://schemas.microsoft.com/office/drawing/2014/main" id="{8D7D2E04-56E8-4EF1-8DFA-015D6E92D2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0163579"/>
              </p:ext>
            </p:extLst>
          </p:nvPr>
        </p:nvGraphicFramePr>
        <p:xfrm>
          <a:off x="2895600" y="3760037"/>
          <a:ext cx="12977640" cy="37487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2940">
                  <a:extLst>
                    <a:ext uri="{9D8B030D-6E8A-4147-A177-3AD203B41FA5}">
                      <a16:colId xmlns:a16="http://schemas.microsoft.com/office/drawing/2014/main" val="1245513733"/>
                    </a:ext>
                  </a:extLst>
                </a:gridCol>
                <a:gridCol w="2162940">
                  <a:extLst>
                    <a:ext uri="{9D8B030D-6E8A-4147-A177-3AD203B41FA5}">
                      <a16:colId xmlns:a16="http://schemas.microsoft.com/office/drawing/2014/main" val="3027568578"/>
                    </a:ext>
                  </a:extLst>
                </a:gridCol>
                <a:gridCol w="2162940">
                  <a:extLst>
                    <a:ext uri="{9D8B030D-6E8A-4147-A177-3AD203B41FA5}">
                      <a16:colId xmlns:a16="http://schemas.microsoft.com/office/drawing/2014/main" val="769820701"/>
                    </a:ext>
                  </a:extLst>
                </a:gridCol>
                <a:gridCol w="2162940">
                  <a:extLst>
                    <a:ext uri="{9D8B030D-6E8A-4147-A177-3AD203B41FA5}">
                      <a16:colId xmlns:a16="http://schemas.microsoft.com/office/drawing/2014/main" val="2872353811"/>
                    </a:ext>
                  </a:extLst>
                </a:gridCol>
                <a:gridCol w="2162940">
                  <a:extLst>
                    <a:ext uri="{9D8B030D-6E8A-4147-A177-3AD203B41FA5}">
                      <a16:colId xmlns:a16="http://schemas.microsoft.com/office/drawing/2014/main" val="3097807995"/>
                    </a:ext>
                  </a:extLst>
                </a:gridCol>
                <a:gridCol w="2162940">
                  <a:extLst>
                    <a:ext uri="{9D8B030D-6E8A-4147-A177-3AD203B41FA5}">
                      <a16:colId xmlns:a16="http://schemas.microsoft.com/office/drawing/2014/main" val="399362741"/>
                    </a:ext>
                  </a:extLst>
                </a:gridCol>
              </a:tblGrid>
              <a:tr h="535536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0817879"/>
                  </a:ext>
                </a:extLst>
              </a:tr>
              <a:tr h="535536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1961445"/>
                  </a:ext>
                </a:extLst>
              </a:tr>
              <a:tr h="535536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5734758"/>
                  </a:ext>
                </a:extLst>
              </a:tr>
              <a:tr h="535536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495411"/>
                  </a:ext>
                </a:extLst>
              </a:tr>
              <a:tr h="535536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7562288"/>
                  </a:ext>
                </a:extLst>
              </a:tr>
              <a:tr h="535536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3985275"/>
                  </a:ext>
                </a:extLst>
              </a:tr>
              <a:tr h="535536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46646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3322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4885350" y="1946945"/>
            <a:ext cx="8517301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permission</a:t>
            </a:r>
          </a:p>
        </p:txBody>
      </p:sp>
      <p:sp>
        <p:nvSpPr>
          <p:cNvPr id="13" name="AutoShape 13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4885350" y="1946945"/>
            <a:ext cx="8517301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permission</a:t>
            </a:r>
          </a:p>
        </p:txBody>
      </p:sp>
      <p:sp>
        <p:nvSpPr>
          <p:cNvPr id="13" name="AutoShape 13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39798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4885350" y="1946945"/>
            <a:ext cx="8517301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permission</a:t>
            </a:r>
          </a:p>
        </p:txBody>
      </p:sp>
      <p:sp>
        <p:nvSpPr>
          <p:cNvPr id="13" name="AutoShape 13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715675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782553" y="3749534"/>
            <a:ext cx="6832631" cy="2622086"/>
            <a:chOff x="0" y="0"/>
            <a:chExt cx="1058553" cy="40623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58553" cy="406230"/>
            </a:xfrm>
            <a:custGeom>
              <a:avLst/>
              <a:gdLst/>
              <a:ahLst/>
              <a:cxnLst/>
              <a:rect l="l" t="t" r="r" b="b"/>
              <a:pathLst>
                <a:path w="1058553" h="406230">
                  <a:moveTo>
                    <a:pt x="0" y="0"/>
                  </a:moveTo>
                  <a:lnTo>
                    <a:pt x="1058553" y="0"/>
                  </a:lnTo>
                  <a:lnTo>
                    <a:pt x="1058553" y="406230"/>
                  </a:lnTo>
                  <a:lnTo>
                    <a:pt x="0" y="406230"/>
                  </a:lnTo>
                  <a:close/>
                </a:path>
              </a:pathLst>
            </a:custGeom>
            <a:blipFill>
              <a:blip r:embed="rId4"/>
              <a:stretch>
                <a:fillRect t="-23125" b="-23125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10" name="Group 10"/>
          <p:cNvGrpSpPr/>
          <p:nvPr/>
        </p:nvGrpSpPr>
        <p:grpSpPr>
          <a:xfrm>
            <a:off x="9745453" y="3749534"/>
            <a:ext cx="6832631" cy="2622086"/>
            <a:chOff x="0" y="0"/>
            <a:chExt cx="1058553" cy="40623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58553" cy="406230"/>
            </a:xfrm>
            <a:custGeom>
              <a:avLst/>
              <a:gdLst/>
              <a:ahLst/>
              <a:cxnLst/>
              <a:rect l="l" t="t" r="r" b="b"/>
              <a:pathLst>
                <a:path w="1058553" h="406230">
                  <a:moveTo>
                    <a:pt x="0" y="0"/>
                  </a:moveTo>
                  <a:lnTo>
                    <a:pt x="1058553" y="0"/>
                  </a:lnTo>
                  <a:lnTo>
                    <a:pt x="1058553" y="406230"/>
                  </a:lnTo>
                  <a:lnTo>
                    <a:pt x="0" y="406230"/>
                  </a:lnTo>
                  <a:close/>
                </a:path>
              </a:pathLst>
            </a:custGeom>
            <a:blipFill>
              <a:blip r:embed="rId5"/>
              <a:stretch>
                <a:fillRect t="-14819" b="-14819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id="12" name="TextBox 12"/>
          <p:cNvSpPr txBox="1"/>
          <p:nvPr/>
        </p:nvSpPr>
        <p:spPr>
          <a:xfrm>
            <a:off x="4885350" y="1946945"/>
            <a:ext cx="8517301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사진이 있는 페이지</a:t>
            </a:r>
          </a:p>
        </p:txBody>
      </p:sp>
      <p:sp>
        <p:nvSpPr>
          <p:cNvPr id="13" name="AutoShape 13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14" name="TextBox 14"/>
          <p:cNvSpPr txBox="1"/>
          <p:nvPr/>
        </p:nvSpPr>
        <p:spPr>
          <a:xfrm>
            <a:off x="1782553" y="6735133"/>
            <a:ext cx="6832631" cy="500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55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 Before &amp; After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745453" y="6735133"/>
            <a:ext cx="6832631" cy="500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55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 비교 혹은 대조를 위한 구성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782553" y="7464986"/>
            <a:ext cx="6832631" cy="1584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00"/>
              </a:lnSpc>
              <a:spcBef>
                <a:spcPct val="0"/>
              </a:spcBef>
            </a:pPr>
            <a:r>
              <a:rPr lang="en-US" sz="2000" u="none" strike="noStrike" spc="-6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변화 전과 후의 모습을 나란히 배치하여 개선된 결과나 성과를 시각적으로 보여줄 수 있습니다. 예를 들어, 정리 전후의 공간, 리디자인된 화면, 교육 전후의 모습 등과 같이 변화의 효과를</a:t>
            </a:r>
          </a:p>
          <a:p>
            <a:pPr marL="0" lvl="0" indent="0" algn="ctr">
              <a:lnSpc>
                <a:spcPts val="3200"/>
              </a:lnSpc>
              <a:spcBef>
                <a:spcPct val="0"/>
              </a:spcBef>
            </a:pPr>
            <a:r>
              <a:rPr lang="en-US" sz="2000" u="none" strike="noStrike" spc="-6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강조하고자 할 때 유용합니다.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745453" y="7464986"/>
            <a:ext cx="6832631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00"/>
              </a:lnSpc>
              <a:spcBef>
                <a:spcPct val="0"/>
              </a:spcBef>
            </a:pPr>
            <a:r>
              <a:rPr lang="en-US" sz="2000" u="none" strike="noStrike" spc="-6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서로 다른 사례나 대안을 나란히 보여주면서 차이점을 직관적으로 설명할 수 있습니다. 예를 들어, A안과 B안을 비교하거나,</a:t>
            </a:r>
          </a:p>
          <a:p>
            <a:pPr marL="0" lvl="0" indent="0" algn="ctr">
              <a:lnSpc>
                <a:spcPts val="3200"/>
              </a:lnSpc>
              <a:spcBef>
                <a:spcPct val="0"/>
              </a:spcBef>
            </a:pPr>
            <a:r>
              <a:rPr lang="en-US" sz="2000" u="none" strike="noStrike" spc="-6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국내 사례와 해외 사례를 나눠 보여줄 때 적합합니다.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550</Words>
  <Application>Microsoft Office PowerPoint</Application>
  <PresentationFormat>사용자 지정</PresentationFormat>
  <Paragraphs>86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3" baseType="lpstr">
      <vt:lpstr>Lato Heavy</vt:lpstr>
      <vt:lpstr>Lato</vt:lpstr>
      <vt:lpstr>Arial</vt:lpstr>
      <vt:lpstr>윤고딕 Bold</vt:lpstr>
      <vt:lpstr>Lato Bold</vt:lpstr>
      <vt:lpstr>윤고딕</vt:lpstr>
      <vt:lpstr>Calibri</vt:lpstr>
      <vt:lpstr>윤고딕 Semi-Bold</vt:lpstr>
      <vt:lpstr>TDTD평고딕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베이지 블랙과 화이트 단순하고 심플한 인터페이스 레이아웃 프레젠테이션</dc:title>
  <cp:lastModifiedBy>FullName</cp:lastModifiedBy>
  <cp:revision>9</cp:revision>
  <dcterms:created xsi:type="dcterms:W3CDTF">2006-08-16T00:00:00Z</dcterms:created>
  <dcterms:modified xsi:type="dcterms:W3CDTF">2025-07-10T07:52:50Z</dcterms:modified>
  <dc:identifier>DAGskY_J-DU</dc:identifier>
</cp:coreProperties>
</file>

<file path=docProps/thumbnail.jpeg>
</file>